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8" r:id="rId3"/>
    <p:sldId id="257"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57551D-DA85-465C-8E6A-F194B19C579C}" v="315" dt="2024-04-08T00:11:01.0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135" d="100"/>
          <a:sy n="135" d="100"/>
        </p:scale>
        <p:origin x="132" y="6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2.png>
</file>

<file path=ppt/media/image3.jpeg>
</file>

<file path=ppt/media/image4.jpeg>
</file>

<file path=ppt/media/image5.png>
</file>

<file path=ppt/media/image6.png>
</file>

<file path=ppt/media/image7.jpeg>
</file>

<file path=ppt/media/image8.jpg>
</file>

<file path=ppt/media/image9.jpg>
</file>

<file path=ppt/media/media1.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4/7/2024</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4169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4/7/2024</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23058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4/7/2024</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43114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4/7/2024</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9415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4/7/2024</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89634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4/7/2024</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46673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4/7/2024</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19956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4/7/2024</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042236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4/7/2024</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81963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4/7/2024</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0670948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4/7/2024</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87367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4/7/2024</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446275133"/>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hyperlink" Target="https://www.pexels.com/photo/multi-colored-fireworks-during-nighttime-2627924/" TargetMode="Externa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hyperlink" Target="https://pixabay.com/en/bike-rental-bikes-rent-pay-2284380/" TargetMode="External"/><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hyperlink" Target="https://pxhere.com/en/photo/19464" TargetMode="Externa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DA4374D-F270-4C02-88D7-B751FD9BD6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a:extLst>
              <a:ext uri="{FF2B5EF4-FFF2-40B4-BE49-F238E27FC236}">
                <a16:creationId xmlns:a16="http://schemas.microsoft.com/office/drawing/2014/main" id="{1ACA2EA0-FFD3-42EC-9406-B595015ED9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4" name="Picture 3" descr="Close-up of a bike seat in laneway">
            <a:extLst>
              <a:ext uri="{FF2B5EF4-FFF2-40B4-BE49-F238E27FC236}">
                <a16:creationId xmlns:a16="http://schemas.microsoft.com/office/drawing/2014/main" id="{27D42EAD-9ABE-A021-938C-82816B6B90E9}"/>
              </a:ext>
            </a:extLst>
          </p:cNvPr>
          <p:cNvPicPr>
            <a:picLocks noChangeAspect="1"/>
          </p:cNvPicPr>
          <p:nvPr/>
        </p:nvPicPr>
        <p:blipFill rotWithShape="1">
          <a:blip r:embed="rId4">
            <a:alphaModFix amt="60000"/>
          </a:blip>
          <a:srcRect t="15605" r="-2" b="-2"/>
          <a:stretch/>
        </p:blipFill>
        <p:spPr>
          <a:xfrm>
            <a:off x="20" y="10"/>
            <a:ext cx="12191979" cy="6857989"/>
          </a:xfrm>
          <a:prstGeom prst="rect">
            <a:avLst/>
          </a:prstGeom>
        </p:spPr>
      </p:pic>
      <p:sp>
        <p:nvSpPr>
          <p:cNvPr id="13" name="Rectangle 12">
            <a:extLst>
              <a:ext uri="{FF2B5EF4-FFF2-40B4-BE49-F238E27FC236}">
                <a16:creationId xmlns:a16="http://schemas.microsoft.com/office/drawing/2014/main" id="{D5288BCE-665C-472A-8C43-664BCFA31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8762" y="1247775"/>
            <a:ext cx="9144000" cy="3007447"/>
          </a:xfrm>
          <a:prstGeom prst="rect">
            <a:avLst/>
          </a:prstGeom>
          <a:solidFill>
            <a:schemeClr val="bg1">
              <a:alpha val="95000"/>
            </a:schemeClr>
          </a:solidFill>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ctrTitle"/>
          </p:nvPr>
        </p:nvSpPr>
        <p:spPr>
          <a:xfrm>
            <a:off x="1804988" y="1442172"/>
            <a:ext cx="8582025" cy="2177328"/>
          </a:xfrm>
        </p:spPr>
        <p:txBody>
          <a:bodyPr anchor="ctr">
            <a:normAutofit/>
          </a:bodyPr>
          <a:lstStyle/>
          <a:p>
            <a:pPr algn="ctr"/>
            <a:r>
              <a:rPr lang="en-US" sz="7200" dirty="0"/>
              <a:t>Bike Rental and Urban Mobility</a:t>
            </a:r>
          </a:p>
        </p:txBody>
      </p:sp>
      <p:sp>
        <p:nvSpPr>
          <p:cNvPr id="15" name="Rectangle: Rounded Corners 14">
            <a:extLst>
              <a:ext uri="{FF2B5EF4-FFF2-40B4-BE49-F238E27FC236}">
                <a16:creationId xmlns:a16="http://schemas.microsoft.com/office/drawing/2014/main" id="{46C57131-53A7-4C1A-BEA8-25F06A06AD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7872" y="3912322"/>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3" name="Subtitle 2"/>
          <p:cNvSpPr>
            <a:spLocks noGrp="1"/>
          </p:cNvSpPr>
          <p:nvPr>
            <p:ph type="subTitle" idx="1"/>
          </p:nvPr>
        </p:nvSpPr>
        <p:spPr>
          <a:xfrm>
            <a:off x="2566988" y="3962400"/>
            <a:ext cx="7058025" cy="581025"/>
          </a:xfrm>
        </p:spPr>
        <p:txBody>
          <a:bodyPr vert="horz" lIns="91440" tIns="45720" rIns="91440" bIns="45720" rtlCol="0" anchor="ctr">
            <a:normAutofit/>
          </a:bodyPr>
          <a:lstStyle/>
          <a:p>
            <a:pPr algn="ctr"/>
            <a:r>
              <a:rPr lang="en-US">
                <a:solidFill>
                  <a:srgbClr val="FFFFFF"/>
                </a:solidFill>
              </a:rPr>
              <a:t>By Matthew Latondresse</a:t>
            </a:r>
          </a:p>
        </p:txBody>
      </p:sp>
      <p:pic>
        <p:nvPicPr>
          <p:cNvPr id="25" name="Audio 24">
            <a:hlinkClick r:id="" action="ppaction://media"/>
            <a:extLst>
              <a:ext uri="{FF2B5EF4-FFF2-40B4-BE49-F238E27FC236}">
                <a16:creationId xmlns:a16="http://schemas.microsoft.com/office/drawing/2014/main" id="{3E83EED7-596B-D560-8538-D6A42537C09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4="http://schemas.microsoft.com/office/powerpoint/2010/main" Requires="p14">
      <p:transition spd="slow" p14:dur="2000" advTm="12558"/>
    </mc:Choice>
    <mc:Fallback>
      <p:transition spd="slow" advTm="12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8B8125-0A2E-DA30-F893-686281300EC6}"/>
              </a:ext>
            </a:extLst>
          </p:cNvPr>
          <p:cNvSpPr>
            <a:spLocks noGrp="1"/>
          </p:cNvSpPr>
          <p:nvPr>
            <p:ph type="title"/>
          </p:nvPr>
        </p:nvSpPr>
        <p:spPr>
          <a:xfrm>
            <a:off x="7255564" y="834888"/>
            <a:ext cx="4314645" cy="1268958"/>
          </a:xfrm>
        </p:spPr>
        <p:txBody>
          <a:bodyPr anchor="b">
            <a:normAutofit fontScale="90000"/>
          </a:bodyPr>
          <a:lstStyle/>
          <a:p>
            <a:r>
              <a:rPr lang="en-US" sz="3000" dirty="0"/>
              <a:t>What is Urban Mobility? What are Bike Rental Programs?</a:t>
            </a:r>
          </a:p>
        </p:txBody>
      </p:sp>
      <p:pic>
        <p:nvPicPr>
          <p:cNvPr id="4" name="Picture 3" descr="Young man holding bike">
            <a:extLst>
              <a:ext uri="{FF2B5EF4-FFF2-40B4-BE49-F238E27FC236}">
                <a16:creationId xmlns:a16="http://schemas.microsoft.com/office/drawing/2014/main" id="{CC9EFC9F-CB11-E7E2-0457-5F97D84B2FB6}"/>
              </a:ext>
            </a:extLst>
          </p:cNvPr>
          <p:cNvPicPr>
            <a:picLocks noChangeAspect="1"/>
          </p:cNvPicPr>
          <p:nvPr/>
        </p:nvPicPr>
        <p:blipFill rotWithShape="1">
          <a:blip r:embed="rId4"/>
          <a:srcRect l="12962" r="21655" b="-1"/>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11" name="Rectangle 10">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572" y="2240371"/>
            <a:ext cx="42062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9551CF2-8605-C674-1697-58CF4E0808BC}"/>
              </a:ext>
            </a:extLst>
          </p:cNvPr>
          <p:cNvSpPr>
            <a:spLocks noGrp="1"/>
          </p:cNvSpPr>
          <p:nvPr>
            <p:ph idx="1"/>
          </p:nvPr>
        </p:nvSpPr>
        <p:spPr>
          <a:xfrm>
            <a:off x="7255563" y="2557587"/>
            <a:ext cx="4314645" cy="3717317"/>
          </a:xfrm>
        </p:spPr>
        <p:txBody>
          <a:bodyPr vert="horz" lIns="91440" tIns="45720" rIns="91440" bIns="45720" rtlCol="0" anchor="t">
            <a:normAutofit/>
          </a:bodyPr>
          <a:lstStyle/>
          <a:p>
            <a:r>
              <a:rPr lang="en-US" sz="1700" dirty="0"/>
              <a:t>Urban Mobility is the examination at how effectively people and goods can get around a city. </a:t>
            </a:r>
          </a:p>
          <a:p>
            <a:r>
              <a:rPr lang="en-US" sz="1700" dirty="0"/>
              <a:t>Bike rental programs are renting services that allow users to rent a normal or E-bike for an extended period of time. </a:t>
            </a:r>
          </a:p>
          <a:p>
            <a:r>
              <a:rPr lang="en-US" sz="1700" dirty="0"/>
              <a:t>E-Bikes are electric bikes. They have all the same parts as a normal bike but include an electric motor to reduce fatigue and promote further travel.</a:t>
            </a:r>
          </a:p>
          <a:p>
            <a:endParaRPr lang="en-US" sz="1700" dirty="0"/>
          </a:p>
        </p:txBody>
      </p:sp>
      <p:pic>
        <p:nvPicPr>
          <p:cNvPr id="12" name="Audio 11">
            <a:hlinkClick r:id="" action="ppaction://media"/>
            <a:extLst>
              <a:ext uri="{FF2B5EF4-FFF2-40B4-BE49-F238E27FC236}">
                <a16:creationId xmlns:a16="http://schemas.microsoft.com/office/drawing/2014/main" id="{38BD6B51-069D-6E0F-80E1-04A847FE0E2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06296024"/>
      </p:ext>
    </p:extLst>
  </p:cSld>
  <p:clrMapOvr>
    <a:masterClrMapping/>
  </p:clrMapOvr>
  <mc:AlternateContent xmlns:mc="http://schemas.openxmlformats.org/markup-compatibility/2006">
    <mc:Choice xmlns:p14="http://schemas.microsoft.com/office/powerpoint/2010/main" Requires="p14">
      <p:transition spd="slow" p14:dur="2000" advTm="40925"/>
    </mc:Choice>
    <mc:Fallback>
      <p:transition spd="slow" advTm="409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erial view of a city skyline">
            <a:extLst>
              <a:ext uri="{FF2B5EF4-FFF2-40B4-BE49-F238E27FC236}">
                <a16:creationId xmlns:a16="http://schemas.microsoft.com/office/drawing/2014/main" id="{A206F0CF-7E4E-41CA-49CB-7DDE3BA93F37}"/>
              </a:ext>
            </a:extLst>
          </p:cNvPr>
          <p:cNvPicPr>
            <a:picLocks noChangeAspect="1"/>
          </p:cNvPicPr>
          <p:nvPr/>
        </p:nvPicPr>
        <p:blipFill rotWithShape="1">
          <a:blip r:embed="rId4"/>
          <a:srcRect l="7534" r="8090" b="4"/>
          <a:stretch/>
        </p:blipFill>
        <p:spPr>
          <a:xfrm>
            <a:off x="3522468" y="10"/>
            <a:ext cx="8669532" cy="6857990"/>
          </a:xfrm>
          <a:prstGeom prst="rect">
            <a:avLst/>
          </a:prstGeom>
        </p:spPr>
      </p:pic>
      <p:sp>
        <p:nvSpPr>
          <p:cNvPr id="11" name="Rectangle 10">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BCF29A7-7212-1D5D-3BC6-9F019DD2322C}"/>
              </a:ext>
            </a:extLst>
          </p:cNvPr>
          <p:cNvSpPr>
            <a:spLocks noGrp="1"/>
          </p:cNvSpPr>
          <p:nvPr>
            <p:ph type="title"/>
          </p:nvPr>
        </p:nvSpPr>
        <p:spPr>
          <a:xfrm>
            <a:off x="371094" y="1161288"/>
            <a:ext cx="3438144" cy="1124712"/>
          </a:xfrm>
        </p:spPr>
        <p:txBody>
          <a:bodyPr anchor="b">
            <a:normAutofit/>
          </a:bodyPr>
          <a:lstStyle/>
          <a:p>
            <a:r>
              <a:rPr lang="en-US" sz="2800">
                <a:solidFill>
                  <a:schemeClr val="bg1"/>
                </a:solidFill>
              </a:rPr>
              <a:t>Business Problem</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0BABCD4-49E1-26C3-29E3-6BB4DF3DDEEA}"/>
              </a:ext>
            </a:extLst>
          </p:cNvPr>
          <p:cNvSpPr>
            <a:spLocks noGrp="1"/>
          </p:cNvSpPr>
          <p:nvPr>
            <p:ph idx="1"/>
          </p:nvPr>
        </p:nvSpPr>
        <p:spPr>
          <a:xfrm>
            <a:off x="371094" y="2718054"/>
            <a:ext cx="3438906" cy="3207258"/>
          </a:xfrm>
        </p:spPr>
        <p:txBody>
          <a:bodyPr vert="horz" lIns="91440" tIns="45720" rIns="91440" bIns="45720" rtlCol="0" anchor="t">
            <a:normAutofit/>
          </a:bodyPr>
          <a:lstStyle/>
          <a:p>
            <a:r>
              <a:rPr lang="en-US" sz="1700">
                <a:solidFill>
                  <a:schemeClr val="bg1"/>
                </a:solidFill>
              </a:rPr>
              <a:t>Urban Mobility is a growing problem that many large cities face. One of the growing solutions is to this issue is the introduction of rental E-Bike programs.</a:t>
            </a:r>
          </a:p>
        </p:txBody>
      </p:sp>
      <p:pic>
        <p:nvPicPr>
          <p:cNvPr id="20" name="Audio 19">
            <a:hlinkClick r:id="" action="ppaction://media"/>
            <a:extLst>
              <a:ext uri="{FF2B5EF4-FFF2-40B4-BE49-F238E27FC236}">
                <a16:creationId xmlns:a16="http://schemas.microsoft.com/office/drawing/2014/main" id="{7BB854E7-2169-3519-AE1E-18D4930EC3B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17844308"/>
      </p:ext>
    </p:extLst>
  </p:cSld>
  <p:clrMapOvr>
    <a:masterClrMapping/>
  </p:clrMapOvr>
  <mc:AlternateContent xmlns:mc="http://schemas.openxmlformats.org/markup-compatibility/2006">
    <mc:Choice xmlns:p14="http://schemas.microsoft.com/office/powerpoint/2010/main" Requires="p14">
      <p:transition spd="slow" p14:dur="2000" advTm="51505"/>
    </mc:Choice>
    <mc:Fallback>
      <p:transition spd="slow" advTm="51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4" name="Rectangle 33">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f a distribution of trip durations&#10;&#10;Description automatically generated">
            <a:extLst>
              <a:ext uri="{FF2B5EF4-FFF2-40B4-BE49-F238E27FC236}">
                <a16:creationId xmlns:a16="http://schemas.microsoft.com/office/drawing/2014/main" id="{4E6D9707-043E-D98D-684C-920A9560D6F3}"/>
              </a:ext>
            </a:extLst>
          </p:cNvPr>
          <p:cNvPicPr>
            <a:picLocks noChangeAspect="1"/>
          </p:cNvPicPr>
          <p:nvPr/>
        </p:nvPicPr>
        <p:blipFill rotWithShape="1">
          <a:blip r:embed="rId4"/>
          <a:srcRect r="19736"/>
          <a:stretch/>
        </p:blipFill>
        <p:spPr>
          <a:xfrm>
            <a:off x="-2" y="10"/>
            <a:ext cx="8668512" cy="6857990"/>
          </a:xfrm>
          <a:prstGeom prst="rect">
            <a:avLst/>
          </a:prstGeom>
        </p:spPr>
      </p:pic>
      <p:sp>
        <p:nvSpPr>
          <p:cNvPr id="36" name="Rectangle 35">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gs>
              <a:gs pos="30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82FDFFC-8438-6722-9456-6C29528ADACC}"/>
              </a:ext>
            </a:extLst>
          </p:cNvPr>
          <p:cNvSpPr>
            <a:spLocks noGrp="1"/>
          </p:cNvSpPr>
          <p:nvPr>
            <p:ph type="title"/>
          </p:nvPr>
        </p:nvSpPr>
        <p:spPr>
          <a:xfrm>
            <a:off x="7848600" y="1122363"/>
            <a:ext cx="4023360" cy="3204134"/>
          </a:xfrm>
        </p:spPr>
        <p:txBody>
          <a:bodyPr vert="horz" lIns="91440" tIns="45720" rIns="91440" bIns="45720" rtlCol="0" anchor="b">
            <a:normAutofit/>
          </a:bodyPr>
          <a:lstStyle/>
          <a:p>
            <a:r>
              <a:rPr lang="en-US" sz="4800">
                <a:solidFill>
                  <a:schemeClr val="bg1"/>
                </a:solidFill>
              </a:rPr>
              <a:t>Our Findings So Far</a:t>
            </a:r>
          </a:p>
        </p:txBody>
      </p:sp>
      <p:sp>
        <p:nvSpPr>
          <p:cNvPr id="3" name="Content Placeholder 2">
            <a:extLst>
              <a:ext uri="{FF2B5EF4-FFF2-40B4-BE49-F238E27FC236}">
                <a16:creationId xmlns:a16="http://schemas.microsoft.com/office/drawing/2014/main" id="{C2CA2664-1235-68CD-A6E7-EF137619E9DF}"/>
              </a:ext>
            </a:extLst>
          </p:cNvPr>
          <p:cNvSpPr>
            <a:spLocks noGrp="1"/>
          </p:cNvSpPr>
          <p:nvPr>
            <p:ph idx="1"/>
          </p:nvPr>
        </p:nvSpPr>
        <p:spPr>
          <a:xfrm>
            <a:off x="7848600" y="4872922"/>
            <a:ext cx="4023360" cy="1208141"/>
          </a:xfrm>
        </p:spPr>
        <p:txBody>
          <a:bodyPr vert="horz" lIns="91440" tIns="45720" rIns="91440" bIns="45720" rtlCol="0">
            <a:normAutofit/>
          </a:bodyPr>
          <a:lstStyle/>
          <a:p>
            <a:pPr marL="0" indent="0">
              <a:buNone/>
            </a:pPr>
            <a:r>
              <a:rPr lang="en-US" sz="2000">
                <a:solidFill>
                  <a:schemeClr val="bg1"/>
                </a:solidFill>
              </a:rPr>
              <a:t>The findings so far have shown several interesting tidbits of information. </a:t>
            </a:r>
          </a:p>
        </p:txBody>
      </p:sp>
      <p:sp>
        <p:nvSpPr>
          <p:cNvPr id="38" name="Rectangle 3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Rectangle 3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4" name="Audio 23">
            <a:hlinkClick r:id="" action="ppaction://media"/>
            <a:extLst>
              <a:ext uri="{FF2B5EF4-FFF2-40B4-BE49-F238E27FC236}">
                <a16:creationId xmlns:a16="http://schemas.microsoft.com/office/drawing/2014/main" id="{42195CD8-E2BF-7EB7-5B9F-63D3FA28235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56583059"/>
      </p:ext>
    </p:extLst>
  </p:cSld>
  <p:clrMapOvr>
    <a:masterClrMapping/>
  </p:clrMapOvr>
  <mc:AlternateContent xmlns:mc="http://schemas.openxmlformats.org/markup-compatibility/2006">
    <mc:Choice xmlns:p14="http://schemas.microsoft.com/office/powerpoint/2010/main" Requires="p14">
      <p:transition spd="slow" p14:dur="2000" advTm="66428"/>
    </mc:Choice>
    <mc:Fallback>
      <p:transition spd="slow" advTm="66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C1A1C5D3-C053-4EE9-BE1A-419B6E27CC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5338E7B-67F8-8BF4-C54D-11FD65A6A430}"/>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dirty="0"/>
              <a:t>Daily Usage for January</a:t>
            </a:r>
            <a:endParaRPr lang="en-US"/>
          </a:p>
        </p:txBody>
      </p:sp>
      <p:sp>
        <p:nvSpPr>
          <p:cNvPr id="17" name="Rectangle: Rounded Corners 16">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4" name="Content Placeholder 3" descr="A graph showing the number of rides&#10;&#10;Description automatically generated">
            <a:extLst>
              <a:ext uri="{FF2B5EF4-FFF2-40B4-BE49-F238E27FC236}">
                <a16:creationId xmlns:a16="http://schemas.microsoft.com/office/drawing/2014/main" id="{91948461-0389-BF82-09EB-B94255CE643C}"/>
              </a:ext>
            </a:extLst>
          </p:cNvPr>
          <p:cNvPicPr>
            <a:picLocks noGrp="1" noChangeAspect="1"/>
          </p:cNvPicPr>
          <p:nvPr>
            <p:ph idx="1"/>
          </p:nvPr>
        </p:nvPicPr>
        <p:blipFill>
          <a:blip r:embed="rId4"/>
          <a:stretch>
            <a:fillRect/>
          </a:stretch>
        </p:blipFill>
        <p:spPr>
          <a:xfrm>
            <a:off x="1978904" y="2139484"/>
            <a:ext cx="8234192" cy="4096512"/>
          </a:xfrm>
          <a:prstGeom prst="rect">
            <a:avLst/>
          </a:prstGeom>
        </p:spPr>
      </p:pic>
      <p:pic>
        <p:nvPicPr>
          <p:cNvPr id="10" name="Audio 9">
            <a:hlinkClick r:id="" action="ppaction://media"/>
            <a:extLst>
              <a:ext uri="{FF2B5EF4-FFF2-40B4-BE49-F238E27FC236}">
                <a16:creationId xmlns:a16="http://schemas.microsoft.com/office/drawing/2014/main" id="{7598BE43-BD3A-F852-5782-142B4389555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36799893"/>
      </p:ext>
    </p:extLst>
  </p:cSld>
  <p:clrMapOvr>
    <a:masterClrMapping/>
  </p:clrMapOvr>
  <mc:AlternateContent xmlns:mc="http://schemas.openxmlformats.org/markup-compatibility/2006">
    <mc:Choice xmlns:p14="http://schemas.microsoft.com/office/powerpoint/2010/main" Requires="p14">
      <p:transition spd="slow" p14:dur="2000" advTm="38193"/>
    </mc:Choice>
    <mc:Fallback>
      <p:transition spd="slow" advTm="38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83600E-D498-434F-67CA-618EC37F241C}"/>
              </a:ext>
            </a:extLst>
          </p:cNvPr>
          <p:cNvSpPr>
            <a:spLocks noGrp="1"/>
          </p:cNvSpPr>
          <p:nvPr>
            <p:ph type="title"/>
          </p:nvPr>
        </p:nvSpPr>
        <p:spPr>
          <a:xfrm>
            <a:off x="411480" y="987552"/>
            <a:ext cx="4485861" cy="1088136"/>
          </a:xfrm>
        </p:spPr>
        <p:txBody>
          <a:bodyPr anchor="b">
            <a:normAutofit/>
          </a:bodyPr>
          <a:lstStyle/>
          <a:p>
            <a:r>
              <a:rPr lang="en-US" sz="2400" b="0" i="0">
                <a:effectLst/>
                <a:latin typeface="Aptos" panose="020B0004020202020204" pitchFamily="34" charset="0"/>
              </a:rPr>
              <a:t>Can the data predict the impact of urban events on mobility? </a:t>
            </a:r>
            <a:endParaRPr lang="en-US" sz="2400"/>
          </a:p>
        </p:txBody>
      </p:sp>
      <p:sp>
        <p:nvSpPr>
          <p:cNvPr id="12" name="Rectangle 11">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73A4EB0-56EB-A5C0-5106-1915A79CDCEF}"/>
              </a:ext>
            </a:extLst>
          </p:cNvPr>
          <p:cNvSpPr>
            <a:spLocks noGrp="1"/>
          </p:cNvSpPr>
          <p:nvPr>
            <p:ph idx="1"/>
          </p:nvPr>
        </p:nvSpPr>
        <p:spPr>
          <a:xfrm>
            <a:off x="411479" y="2688336"/>
            <a:ext cx="4498848" cy="3584448"/>
          </a:xfrm>
        </p:spPr>
        <p:txBody>
          <a:bodyPr anchor="t">
            <a:normAutofit/>
          </a:bodyPr>
          <a:lstStyle/>
          <a:p>
            <a:r>
              <a:rPr lang="en-US" sz="1700" b="0" i="0">
                <a:effectLst/>
                <a:latin typeface="Aptos" panose="020B0004020202020204" pitchFamily="34" charset="0"/>
              </a:rPr>
              <a:t>Yes, by examining the frequency and patterns of bike trips before, during, and after urban events (e.g., concerts, sports events, festivals), one can infer their impact on mobility. An increase in trips starting or ending at locations near event venues could indicate a significant impact. However, precise predictions would require additional data on event schedules and locations. </a:t>
            </a:r>
            <a:endParaRPr lang="en-US" sz="1700"/>
          </a:p>
        </p:txBody>
      </p:sp>
      <p:pic>
        <p:nvPicPr>
          <p:cNvPr id="5" name="Picture 4" descr="Fireworks in the sky&#10;&#10;Description automatically generated">
            <a:extLst>
              <a:ext uri="{FF2B5EF4-FFF2-40B4-BE49-F238E27FC236}">
                <a16:creationId xmlns:a16="http://schemas.microsoft.com/office/drawing/2014/main" id="{77CE63F0-0A44-B1E5-C355-39D916D88F94}"/>
              </a:ext>
            </a:extLst>
          </p:cNvPr>
          <p:cNvPicPr>
            <a:picLocks noChangeAspect="1"/>
          </p:cNvPicPr>
          <p:nvPr/>
        </p:nvPicPr>
        <p:blipFill rotWithShape="1">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5257" r="3401" b="2"/>
          <a:stretch/>
        </p:blipFill>
        <p:spPr>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effectLst>
            <a:outerShdw blurRad="50800" dist="38100" dir="10800000" algn="r" rotWithShape="0">
              <a:schemeClr val="bg1">
                <a:lumMod val="85000"/>
                <a:alpha val="30000"/>
              </a:schemeClr>
            </a:outerShdw>
          </a:effectLst>
        </p:spPr>
      </p:pic>
      <p:pic>
        <p:nvPicPr>
          <p:cNvPr id="13" name="Audio 12">
            <a:hlinkClick r:id="" action="ppaction://media"/>
            <a:extLst>
              <a:ext uri="{FF2B5EF4-FFF2-40B4-BE49-F238E27FC236}">
                <a16:creationId xmlns:a16="http://schemas.microsoft.com/office/drawing/2014/main" id="{45824100-68E3-2EF8-E7E4-1A836C95535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06506997"/>
      </p:ext>
    </p:extLst>
  </p:cSld>
  <p:clrMapOvr>
    <a:masterClrMapping/>
  </p:clrMapOvr>
  <mc:AlternateContent xmlns:mc="http://schemas.openxmlformats.org/markup-compatibility/2006">
    <mc:Choice xmlns:p14="http://schemas.microsoft.com/office/powerpoint/2010/main" Requires="p14">
      <p:transition spd="slow" p14:dur="2000" advTm="47108"/>
    </mc:Choice>
    <mc:Fallback>
      <p:transition spd="slow" advTm="47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0E4C519-FBE9-4ABE-A8F9-C2CBE3269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row of bicycles parked on a sidewalk&#10;&#10;Description automatically generated">
            <a:extLst>
              <a:ext uri="{FF2B5EF4-FFF2-40B4-BE49-F238E27FC236}">
                <a16:creationId xmlns:a16="http://schemas.microsoft.com/office/drawing/2014/main" id="{56634F96-2D44-0403-E993-89E58B6B09DF}"/>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9438" r="11313" b="-1"/>
          <a:stretch/>
        </p:blipFill>
        <p:spPr>
          <a:xfrm>
            <a:off x="3245637" y="-1"/>
            <a:ext cx="8946363" cy="6858000"/>
          </a:xfrm>
          <a:custGeom>
            <a:avLst/>
            <a:gdLst/>
            <a:ahLst/>
            <a:cxnLst/>
            <a:rect l="l" t="t" r="r" b="b"/>
            <a:pathLst>
              <a:path w="8946363" h="6858000">
                <a:moveTo>
                  <a:pt x="0" y="0"/>
                </a:moveTo>
                <a:lnTo>
                  <a:pt x="8946363" y="0"/>
                </a:lnTo>
                <a:lnTo>
                  <a:pt x="8946363" y="6858000"/>
                </a:lnTo>
                <a:lnTo>
                  <a:pt x="1" y="6858000"/>
                </a:lnTo>
                <a:lnTo>
                  <a:pt x="60040" y="6788731"/>
                </a:lnTo>
                <a:cubicBezTo>
                  <a:pt x="770566" y="5928901"/>
                  <a:pt x="1210035" y="4741057"/>
                  <a:pt x="1210035" y="3429001"/>
                </a:cubicBezTo>
                <a:cubicBezTo>
                  <a:pt x="1210035" y="2116945"/>
                  <a:pt x="770566" y="929101"/>
                  <a:pt x="60040" y="69272"/>
                </a:cubicBezTo>
                <a:close/>
              </a:path>
            </a:pathLst>
          </a:custGeom>
        </p:spPr>
      </p:pic>
      <p:sp useBgFill="1">
        <p:nvSpPr>
          <p:cNvPr id="15" name="Freeform: Shape 14">
            <a:extLst>
              <a:ext uri="{FF2B5EF4-FFF2-40B4-BE49-F238E27FC236}">
                <a16:creationId xmlns:a16="http://schemas.microsoft.com/office/drawing/2014/main" id="{80EC29FB-299E-49F3-8C7B-01199632A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455672" cy="6858000"/>
          </a:xfrm>
          <a:custGeom>
            <a:avLst/>
            <a:gdLst>
              <a:gd name="connsiteX0" fmla="*/ 0 w 4455672"/>
              <a:gd name="connsiteY0" fmla="*/ 0 h 6858000"/>
              <a:gd name="connsiteX1" fmla="*/ 3245636 w 4455672"/>
              <a:gd name="connsiteY1" fmla="*/ 0 h 6858000"/>
              <a:gd name="connsiteX2" fmla="*/ 3305677 w 4455672"/>
              <a:gd name="connsiteY2" fmla="*/ 69272 h 6858000"/>
              <a:gd name="connsiteX3" fmla="*/ 4455672 w 4455672"/>
              <a:gd name="connsiteY3" fmla="*/ 3429001 h 6858000"/>
              <a:gd name="connsiteX4" fmla="*/ 3305677 w 4455672"/>
              <a:gd name="connsiteY4" fmla="*/ 6788731 h 6858000"/>
              <a:gd name="connsiteX5" fmla="*/ 3245638 w 4455672"/>
              <a:gd name="connsiteY5" fmla="*/ 6858000 h 6858000"/>
              <a:gd name="connsiteX6" fmla="*/ 0 w 44556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2" h="6858000">
                <a:moveTo>
                  <a:pt x="0" y="0"/>
                </a:moveTo>
                <a:lnTo>
                  <a:pt x="3245636" y="0"/>
                </a:lnTo>
                <a:lnTo>
                  <a:pt x="3305677" y="69272"/>
                </a:lnTo>
                <a:cubicBezTo>
                  <a:pt x="4016203" y="929101"/>
                  <a:pt x="4455672" y="2116945"/>
                  <a:pt x="4455672" y="3429001"/>
                </a:cubicBezTo>
                <a:cubicBezTo>
                  <a:pt x="4455672" y="4741057"/>
                  <a:pt x="4016203" y="5928901"/>
                  <a:pt x="3305677" y="6788731"/>
                </a:cubicBezTo>
                <a:lnTo>
                  <a:pt x="3245638"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29A2522-B27A-45C5-897B-79A1407D1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8" cy="6858000"/>
          </a:xfrm>
          <a:custGeom>
            <a:avLst/>
            <a:gdLst>
              <a:gd name="connsiteX0" fmla="*/ 0 w 4446528"/>
              <a:gd name="connsiteY0" fmla="*/ 0 h 6858000"/>
              <a:gd name="connsiteX1" fmla="*/ 3236492 w 4446528"/>
              <a:gd name="connsiteY1" fmla="*/ 0 h 6858000"/>
              <a:gd name="connsiteX2" fmla="*/ 3296533 w 4446528"/>
              <a:gd name="connsiteY2" fmla="*/ 69272 h 6858000"/>
              <a:gd name="connsiteX3" fmla="*/ 4446528 w 4446528"/>
              <a:gd name="connsiteY3" fmla="*/ 3429001 h 6858000"/>
              <a:gd name="connsiteX4" fmla="*/ 3296533 w 4446528"/>
              <a:gd name="connsiteY4" fmla="*/ 6788731 h 6858000"/>
              <a:gd name="connsiteX5" fmla="*/ 3236494 w 4446528"/>
              <a:gd name="connsiteY5" fmla="*/ 6858000 h 6858000"/>
              <a:gd name="connsiteX6" fmla="*/ 0 w 444652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8" h="6858000">
                <a:moveTo>
                  <a:pt x="0" y="0"/>
                </a:moveTo>
                <a:lnTo>
                  <a:pt x="3236492" y="0"/>
                </a:lnTo>
                <a:lnTo>
                  <a:pt x="3296533" y="69272"/>
                </a:lnTo>
                <a:cubicBezTo>
                  <a:pt x="4007059" y="929101"/>
                  <a:pt x="4446528" y="2116945"/>
                  <a:pt x="4446528" y="3429001"/>
                </a:cubicBezTo>
                <a:cubicBezTo>
                  <a:pt x="4446528" y="4741057"/>
                  <a:pt x="4007059" y="5928901"/>
                  <a:pt x="3296533" y="6788731"/>
                </a:cubicBezTo>
                <a:lnTo>
                  <a:pt x="323649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BDFD5BC-938D-7385-A9EC-3F511932EB2B}"/>
              </a:ext>
            </a:extLst>
          </p:cNvPr>
          <p:cNvSpPr>
            <a:spLocks noGrp="1"/>
          </p:cNvSpPr>
          <p:nvPr>
            <p:ph type="title"/>
          </p:nvPr>
        </p:nvSpPr>
        <p:spPr>
          <a:xfrm>
            <a:off x="371094" y="1161288"/>
            <a:ext cx="3438144" cy="1239012"/>
          </a:xfrm>
        </p:spPr>
        <p:txBody>
          <a:bodyPr anchor="ctr">
            <a:normAutofit/>
          </a:bodyPr>
          <a:lstStyle/>
          <a:p>
            <a:r>
              <a:rPr lang="en-US" sz="2400" b="0" i="0">
                <a:effectLst/>
                <a:latin typeface="Aptos" panose="020B0004020202020204" pitchFamily="34" charset="0"/>
              </a:rPr>
              <a:t>How can cities ensure equitable access to bike-sharing programs? </a:t>
            </a:r>
            <a:endParaRPr lang="en-US" sz="2400" dirty="0"/>
          </a:p>
        </p:txBody>
      </p:sp>
      <p:sp>
        <p:nvSpPr>
          <p:cNvPr id="19" name="Rectangle 18">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0961"/>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181" y="2443480"/>
            <a:ext cx="338328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1BC7524-51ED-FBC9-AF8C-975528F42EEF}"/>
              </a:ext>
            </a:extLst>
          </p:cNvPr>
          <p:cNvSpPr>
            <a:spLocks noGrp="1"/>
          </p:cNvSpPr>
          <p:nvPr>
            <p:ph idx="1"/>
          </p:nvPr>
        </p:nvSpPr>
        <p:spPr>
          <a:xfrm>
            <a:off x="371094" y="2718054"/>
            <a:ext cx="3438906" cy="3207258"/>
          </a:xfrm>
        </p:spPr>
        <p:txBody>
          <a:bodyPr anchor="t">
            <a:normAutofit/>
          </a:bodyPr>
          <a:lstStyle/>
          <a:p>
            <a:pPr>
              <a:lnSpc>
                <a:spcPct val="100000"/>
              </a:lnSpc>
            </a:pPr>
            <a:r>
              <a:rPr lang="en-US" sz="1700" b="0" i="0">
                <a:effectLst/>
                <a:latin typeface="Aptos" panose="020B0004020202020204" pitchFamily="34" charset="0"/>
              </a:rPr>
              <a:t>Cities can promote equitable access by strategically placing bike-sharing stations in underserved areas, offering affordable membership options for low-income residents, and providing alternatives for people without smartphones or credit cards. Accessibility for people with disabilities and multilingual support are also important factors. </a:t>
            </a:r>
            <a:endParaRPr lang="en-US" sz="1700"/>
          </a:p>
        </p:txBody>
      </p:sp>
      <p:pic>
        <p:nvPicPr>
          <p:cNvPr id="32" name="Audio 31">
            <a:hlinkClick r:id="" action="ppaction://media"/>
            <a:extLst>
              <a:ext uri="{FF2B5EF4-FFF2-40B4-BE49-F238E27FC236}">
                <a16:creationId xmlns:a16="http://schemas.microsoft.com/office/drawing/2014/main" id="{FA9B8AFB-068F-11C4-2E0A-A7A02974A40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81867206"/>
      </p:ext>
    </p:extLst>
  </p:cSld>
  <p:clrMapOvr>
    <a:masterClrMapping/>
  </p:clrMapOvr>
  <mc:AlternateContent xmlns:mc="http://schemas.openxmlformats.org/markup-compatibility/2006">
    <mc:Choice xmlns:p14="http://schemas.microsoft.com/office/powerpoint/2010/main" Requires="p14">
      <p:transition spd="slow" p14:dur="2000" advTm="39549"/>
    </mc:Choice>
    <mc:Fallback>
      <p:transition spd="slow" advTm="39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posing for a picture&#10;&#10;Description automatically generated">
            <a:extLst>
              <a:ext uri="{FF2B5EF4-FFF2-40B4-BE49-F238E27FC236}">
                <a16:creationId xmlns:a16="http://schemas.microsoft.com/office/drawing/2014/main" id="{35E123C0-C80F-482B-BD24-C88E65FDC8E5}"/>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t="30886"/>
          <a:stretch/>
        </p:blipFill>
        <p:spPr>
          <a:xfrm>
            <a:off x="20" y="10"/>
            <a:ext cx="12191980" cy="4465973"/>
          </a:xfrm>
          <a:prstGeom prst="rect">
            <a:avLst/>
          </a:prstGeom>
        </p:spPr>
      </p:pic>
      <p:sp>
        <p:nvSpPr>
          <p:cNvPr id="12" name="Rectangle: Rounded Corners 11">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9552"/>
            <a:ext cx="9382538"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26BB8F-E7C7-699E-CF20-9650BBB6D780}"/>
              </a:ext>
            </a:extLst>
          </p:cNvPr>
          <p:cNvSpPr>
            <a:spLocks noGrp="1"/>
          </p:cNvSpPr>
          <p:nvPr>
            <p:ph type="title"/>
          </p:nvPr>
        </p:nvSpPr>
        <p:spPr>
          <a:xfrm>
            <a:off x="566928" y="4203278"/>
            <a:ext cx="8557193" cy="536063"/>
          </a:xfrm>
        </p:spPr>
        <p:txBody>
          <a:bodyPr>
            <a:normAutofit/>
          </a:bodyPr>
          <a:lstStyle/>
          <a:p>
            <a:r>
              <a:rPr lang="en-US" sz="2800">
                <a:solidFill>
                  <a:schemeClr val="bg1"/>
                </a:solidFill>
              </a:rPr>
              <a:t>Ethical Assessment</a:t>
            </a:r>
          </a:p>
        </p:txBody>
      </p:sp>
      <p:sp>
        <p:nvSpPr>
          <p:cNvPr id="3" name="Content Placeholder 2">
            <a:extLst>
              <a:ext uri="{FF2B5EF4-FFF2-40B4-BE49-F238E27FC236}">
                <a16:creationId xmlns:a16="http://schemas.microsoft.com/office/drawing/2014/main" id="{4BFC872B-7E04-2C2E-453F-159C20E4BAFC}"/>
              </a:ext>
            </a:extLst>
          </p:cNvPr>
          <p:cNvSpPr>
            <a:spLocks noGrp="1"/>
          </p:cNvSpPr>
          <p:nvPr>
            <p:ph idx="1"/>
          </p:nvPr>
        </p:nvSpPr>
        <p:spPr>
          <a:xfrm>
            <a:off x="566928" y="4956314"/>
            <a:ext cx="11058144" cy="1306417"/>
          </a:xfrm>
        </p:spPr>
        <p:txBody>
          <a:bodyPr>
            <a:normAutofit/>
          </a:bodyPr>
          <a:lstStyle/>
          <a:p>
            <a:r>
              <a:rPr lang="en-US" sz="1700" b="0" i="0">
                <a:effectLst/>
                <a:latin typeface="Aptos" panose="020B0004020202020204" pitchFamily="34" charset="0"/>
              </a:rPr>
              <a:t>The project adheres to ethical guidelines by ensuring user data privacy, addressing potential biases, and safeguarding against unauthorized data access. It seeks to promote equitable and sustainable urban mobility without reinforcing existing inequalities. </a:t>
            </a:r>
            <a:endParaRPr lang="en-US" sz="1700"/>
          </a:p>
        </p:txBody>
      </p:sp>
      <p:pic>
        <p:nvPicPr>
          <p:cNvPr id="34" name="Audio 33">
            <a:hlinkClick r:id="" action="ppaction://media"/>
            <a:extLst>
              <a:ext uri="{FF2B5EF4-FFF2-40B4-BE49-F238E27FC236}">
                <a16:creationId xmlns:a16="http://schemas.microsoft.com/office/drawing/2014/main" id="{59357B98-7382-DC78-72C8-FE3BBA8D309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39810388"/>
      </p:ext>
    </p:extLst>
  </p:cSld>
  <p:clrMapOvr>
    <a:masterClrMapping/>
  </p:clrMapOvr>
  <mc:AlternateContent xmlns:mc="http://schemas.openxmlformats.org/markup-compatibility/2006">
    <mc:Choice xmlns:p14="http://schemas.microsoft.com/office/powerpoint/2010/main" Requires="p14">
      <p:transition spd="slow" p14:dur="2000" advTm="58201"/>
    </mc:Choice>
    <mc:Fallback>
      <p:transition spd="slow" advTm="58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sld>
</file>

<file path=ppt/theme/theme1.xml><?xml version="1.0" encoding="utf-8"?>
<a:theme xmlns:a="http://schemas.openxmlformats.org/drawingml/2006/main" name="AccentBoxVTI">
  <a:themeElements>
    <a:clrScheme name="AnalogousFromLightSeedRightStep">
      <a:dk1>
        <a:srgbClr val="000000"/>
      </a:dk1>
      <a:lt1>
        <a:srgbClr val="FFFFFF"/>
      </a:lt1>
      <a:dk2>
        <a:srgbClr val="412436"/>
      </a:dk2>
      <a:lt2>
        <a:srgbClr val="E2E8E6"/>
      </a:lt2>
      <a:accent1>
        <a:srgbClr val="D6869C"/>
      </a:accent1>
      <a:accent2>
        <a:srgbClr val="CD7A6C"/>
      </a:accent2>
      <a:accent3>
        <a:srgbClr val="C99B60"/>
      </a:accent3>
      <a:accent4>
        <a:srgbClr val="AAA859"/>
      </a:accent4>
      <a:accent5>
        <a:srgbClr val="93AD6D"/>
      </a:accent5>
      <a:accent6>
        <a:srgbClr val="6EB25E"/>
      </a:accent6>
      <a:hlink>
        <a:srgbClr val="568F7F"/>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emplate>office theme</Template>
  <TotalTime>48</TotalTime>
  <Words>315</Words>
  <Application>Microsoft Office PowerPoint</Application>
  <PresentationFormat>Widescreen</PresentationFormat>
  <Paragraphs>17</Paragraphs>
  <Slides>8</Slides>
  <Notes>0</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Aptos</vt:lpstr>
      <vt:lpstr>Arial</vt:lpstr>
      <vt:lpstr>Avenir Next LT Pro</vt:lpstr>
      <vt:lpstr>Calibri</vt:lpstr>
      <vt:lpstr>AccentBoxVTI</vt:lpstr>
      <vt:lpstr>Bike Rental and Urban Mobility</vt:lpstr>
      <vt:lpstr>What is Urban Mobility? What are Bike Rental Programs?</vt:lpstr>
      <vt:lpstr>Business Problem</vt:lpstr>
      <vt:lpstr>Our Findings So Far</vt:lpstr>
      <vt:lpstr>Daily Usage for January</vt:lpstr>
      <vt:lpstr>Can the data predict the impact of urban events on mobility? </vt:lpstr>
      <vt:lpstr>How can cities ensure equitable access to bike-sharing programs? </vt:lpstr>
      <vt:lpstr>Ethical Assessment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Matthew Latondresse</cp:lastModifiedBy>
  <cp:revision>100</cp:revision>
  <dcterms:created xsi:type="dcterms:W3CDTF">2024-04-07T22:45:45Z</dcterms:created>
  <dcterms:modified xsi:type="dcterms:W3CDTF">2024-04-08T01:15:14Z</dcterms:modified>
</cp:coreProperties>
</file>

<file path=docProps/thumbnail.jpeg>
</file>